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2" r:id="rId2"/>
  </p:sldMasterIdLst>
  <p:notesMasterIdLst>
    <p:notesMasterId r:id="rId31"/>
  </p:notesMasterIdLst>
  <p:handoutMasterIdLst>
    <p:handoutMasterId r:id="rId32"/>
  </p:handoutMasterIdLst>
  <p:sldIdLst>
    <p:sldId id="282" r:id="rId3"/>
    <p:sldId id="256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57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0385" autoAdjust="0"/>
  </p:normalViewPr>
  <p:slideViewPr>
    <p:cSldViewPr snapToGrid="0" snapToObjects="1">
      <p:cViewPr>
        <p:scale>
          <a:sx n="66" d="100"/>
          <a:sy n="66" d="100"/>
        </p:scale>
        <p:origin x="1320" y="12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50AF-FB20-7549-8EBD-91871A75589D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32590-6358-5E4A-9579-8F9BBAA1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12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00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Dakterras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2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Loïs</a:t>
            </a:r>
            <a:r>
              <a:rPr lang="nl-NL" dirty="0"/>
              <a:t> speelt, ook in de straat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04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Eeuwenlang menselijk tempo</a:t>
            </a:r>
          </a:p>
          <a:p>
            <a:r>
              <a:rPr lang="nl-NL" dirty="0"/>
              <a:t>Straat veranderde radicaal, snelheden 5-15-50</a:t>
            </a:r>
          </a:p>
          <a:p>
            <a:r>
              <a:rPr lang="nl-NL" dirty="0"/>
              <a:t>Auto moet ergens staan (oppervlakten)</a:t>
            </a:r>
          </a:p>
          <a:p>
            <a:r>
              <a:rPr lang="nl-NL" dirty="0"/>
              <a:t>Straat werd no-go-area…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78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Auto kreeg meer en meer ruimte</a:t>
            </a:r>
          </a:p>
          <a:p>
            <a:r>
              <a:rPr lang="nl-NL" dirty="0"/>
              <a:t>Voetganger kind van de rekening, kijk maar eens…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75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Ceintuurbaan – </a:t>
            </a:r>
            <a:r>
              <a:rPr lang="nl-NL" dirty="0" err="1"/>
              <a:t>Ruysdaelkade</a:t>
            </a:r>
            <a:r>
              <a:rPr lang="nl-NL" dirty="0"/>
              <a:t> 1969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12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40 jaar later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5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Sinds een jaar of 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60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Amsterdamseweg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80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30 meter, 27 meter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Voetgangers zijn wel allemaal, elke reis begint te voet</a:t>
            </a:r>
          </a:p>
          <a:p>
            <a:r>
              <a:rPr lang="nl-NL" dirty="0"/>
              <a:t>Lopen is socialer (voorbeelden, toeter)</a:t>
            </a:r>
          </a:p>
          <a:p>
            <a:r>
              <a:rPr lang="nl-NL" dirty="0"/>
              <a:t>Afstappen is een drempel</a:t>
            </a:r>
          </a:p>
          <a:p>
            <a:r>
              <a:rPr lang="nl-NL" dirty="0"/>
              <a:t>Lopen is beter voor sociale cohesie</a:t>
            </a:r>
          </a:p>
          <a:p>
            <a:r>
              <a:rPr lang="nl-NL" dirty="0"/>
              <a:t>Binnensteden, neem bv….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0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Auto is rijkdom, soms armoe troef</a:t>
            </a:r>
          </a:p>
          <a:p>
            <a:r>
              <a:rPr lang="nl-NL" dirty="0"/>
              <a:t>Jouw eigen straat…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00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Lijnbaan 1953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9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Dat zouden we vaker moeten doen</a:t>
            </a:r>
          </a:p>
          <a:p>
            <a:r>
              <a:rPr lang="nl-NL" dirty="0"/>
              <a:t>Waarom ook eigenlijk niet? Bal ligt bij onszelf</a:t>
            </a:r>
          </a:p>
          <a:p>
            <a:r>
              <a:rPr lang="nl-NL" dirty="0"/>
              <a:t>Wees je bewust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83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</a:t>
            </a:r>
          </a:p>
          <a:p>
            <a:r>
              <a:rPr lang="nl-NL" dirty="0"/>
              <a:t>Auto minder vaak nodig, uit eigen ervaring</a:t>
            </a:r>
          </a:p>
          <a:p>
            <a:r>
              <a:rPr lang="nl-NL" dirty="0"/>
              <a:t>Kritisch naar reisafstand, supermarkt 700 meter (8 min)</a:t>
            </a:r>
          </a:p>
          <a:p>
            <a:r>
              <a:rPr lang="nl-NL" dirty="0"/>
              <a:t>STOP was voor beleidsmakers, maar ook voor onszelf</a:t>
            </a:r>
          </a:p>
          <a:p>
            <a:r>
              <a:rPr lang="nl-NL" dirty="0"/>
              <a:t>Minder parkeerplekken</a:t>
            </a:r>
          </a:p>
          <a:p>
            <a:r>
              <a:rPr lang="nl-NL" dirty="0"/>
              <a:t>Parkeren hóeft niet voor de deur</a:t>
            </a:r>
          </a:p>
          <a:p>
            <a:r>
              <a:rPr lang="nl-NL" dirty="0"/>
              <a:t>Straat plek van verbinding</a:t>
            </a:r>
          </a:p>
          <a:p>
            <a:r>
              <a:rPr lang="nl-NL" dirty="0"/>
              <a:t>Probeer het eens. </a:t>
            </a:r>
          </a:p>
          <a:p>
            <a:r>
              <a:rPr lang="nl-NL" dirty="0"/>
              <a:t>Ervaar stapje voor stapje…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99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0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Voorstellen, rijtjeshuis, maar zonder auto’s</a:t>
            </a:r>
          </a:p>
          <a:p>
            <a:r>
              <a:rPr lang="nl-NL" dirty="0"/>
              <a:t>Meer invloed dan dat je…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3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Afspraak: geen parkeerplaatsen</a:t>
            </a:r>
          </a:p>
          <a:p>
            <a:r>
              <a:rPr lang="nl-NL" dirty="0"/>
              <a:t>Parkeergarage</a:t>
            </a:r>
          </a:p>
          <a:p>
            <a:r>
              <a:rPr lang="nl-NL" dirty="0"/>
              <a:t>23 plekken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4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23 plekken voor 36 huizen</a:t>
            </a:r>
          </a:p>
          <a:p>
            <a:r>
              <a:rPr lang="nl-NL" dirty="0"/>
              <a:t>Zou dat wel goedgaan?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30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Dit is de realiteit</a:t>
            </a:r>
          </a:p>
          <a:p>
            <a:r>
              <a:rPr lang="nl-NL" dirty="0"/>
              <a:t>Lege plekken, alternatief</a:t>
            </a:r>
          </a:p>
          <a:p>
            <a:r>
              <a:rPr lang="nl-NL" dirty="0" err="1"/>
              <a:t>Terugnaar</a:t>
            </a:r>
            <a:r>
              <a:rPr lang="nl-NL" dirty="0"/>
              <a:t> buiten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9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Geen auto, geen fietsen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70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Ontmoeten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96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Borrel uit de hand liep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BD6F4-CD9B-584A-A34E-649C473A27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3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239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95009" y="-993763"/>
            <a:ext cx="12567043" cy="278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27648"/>
            <a:ext cx="1219200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/>
              <a:t>Your Name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880197" y="822158"/>
            <a:ext cx="7403380" cy="11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7239"/>
            <a:ext cx="12191998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295009" y="-993763"/>
            <a:ext cx="12567043" cy="278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27648"/>
            <a:ext cx="12192000" cy="53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/>
              <a:t>Your Name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880197" y="822158"/>
            <a:ext cx="7403380" cy="111858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03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9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fbeelding 5" descr="Afbeelding met buiten, persoon, grond, boom&#10;&#10;Beschrijving is gegenereerd met zeer hoge betrouwbaarheid">
            <a:extLst>
              <a:ext uri="{FF2B5EF4-FFF2-40B4-BE49-F238E27FC236}">
                <a16:creationId xmlns="" xmlns:a16="http://schemas.microsoft.com/office/drawing/2014/main" id="{9E0D4678-B7C8-426D-8E46-8DFC3E66A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658"/>
            <a:ext cx="12192000" cy="5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 descr="Afbeelding met lucht, buiten, gebouw, grond&#10;&#10;Beschrijving is gegenereerd met zeer hoge betrouwbaarheid">
            <a:extLst>
              <a:ext uri="{FF2B5EF4-FFF2-40B4-BE49-F238E27FC236}">
                <a16:creationId xmlns="" xmlns:a16="http://schemas.microsoft.com/office/drawing/2014/main" id="{88D68C34-5EDC-4532-9E5A-E5A4EF00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7039" y="0"/>
            <a:ext cx="27329005" cy="62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edia4-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60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vloer, binnen&#10;&#10;Beschrijving is gegenereerd met zeer hoge betrouwbaarheid">
            <a:extLst>
              <a:ext uri="{FF2B5EF4-FFF2-40B4-BE49-F238E27FC236}">
                <a16:creationId xmlns="" xmlns:a16="http://schemas.microsoft.com/office/drawing/2014/main" id="{D1C3596F-1791-49EA-875D-A54AB0C2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05"/>
          <a:stretch/>
        </p:blipFill>
        <p:spPr>
          <a:xfrm>
            <a:off x="3283078" y="-1"/>
            <a:ext cx="5625843" cy="62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415" dirty="0"/>
          </a:p>
        </p:txBody>
      </p:sp>
      <p:pic>
        <p:nvPicPr>
          <p:cNvPr id="1026" name="BA182298-09A0-4C85-ABD0-CD41B4FDA354" descr="0350156E-2E4C-4D63-9DC0-70065B5ED071">
            <a:extLst>
              <a:ext uri="{FF2B5EF4-FFF2-40B4-BE49-F238E27FC236}">
                <a16:creationId xmlns="" xmlns:a16="http://schemas.microsoft.com/office/drawing/2014/main" id="{16BD07A2-59ED-4067-8D6B-66E9BBCC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88500"/>
            <a:ext cx="12192000" cy="929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27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415" dirty="0"/>
          </a:p>
        </p:txBody>
      </p:sp>
      <p:pic>
        <p:nvPicPr>
          <p:cNvPr id="2050" name="10EDB5E4-FED3-4862-8D90-AA1E2858487C" descr="82AE33BB-2AB6-45A9-B393-0705FE2EAB6F">
            <a:extLst>
              <a:ext uri="{FF2B5EF4-FFF2-40B4-BE49-F238E27FC236}">
                <a16:creationId xmlns="" xmlns:a16="http://schemas.microsoft.com/office/drawing/2014/main" id="{55E0C8A7-2DD5-4877-A6B4-47B648E2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76925"/>
            <a:ext cx="12192000" cy="929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73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415" dirty="0"/>
          </a:p>
        </p:txBody>
      </p:sp>
      <p:pic>
        <p:nvPicPr>
          <p:cNvPr id="3074" name="501F0CFB-514C-4E2E-B6A2-5C6F8B145AF9" descr="83EEDDEF-0BBB-4ECF-83C5-F75A67D3C934">
            <a:extLst>
              <a:ext uri="{FF2B5EF4-FFF2-40B4-BE49-F238E27FC236}">
                <a16:creationId xmlns="" xmlns:a16="http://schemas.microsoft.com/office/drawing/2014/main" id="{B1B98C8B-91F9-436A-BF60-3597FC78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64325"/>
            <a:ext cx="12192000" cy="986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08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415" dirty="0"/>
          </a:p>
        </p:txBody>
      </p:sp>
      <p:pic>
        <p:nvPicPr>
          <p:cNvPr id="5" name="Afbeelding 4" descr="Afbeelding met buiten, scène, gebouw, weg&#10;&#10;Beschrijving is gegenereerd met zeer hoge betrouwbaarheid">
            <a:extLst>
              <a:ext uri="{FF2B5EF4-FFF2-40B4-BE49-F238E27FC236}">
                <a16:creationId xmlns="" xmlns:a16="http://schemas.microsoft.com/office/drawing/2014/main" id="{5F9D8744-88FF-4AA7-B2A3-779346D6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130"/>
            <a:ext cx="12192000" cy="52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415" dirty="0"/>
          </a:p>
        </p:txBody>
      </p:sp>
      <p:pic>
        <p:nvPicPr>
          <p:cNvPr id="6" name="Afbeelding 5" descr="Afbeelding met circuit, elektronica&#10;&#10;Beschrijving is gegenereerd met hoge betrouwbaarheid">
            <a:extLst>
              <a:ext uri="{FF2B5EF4-FFF2-40B4-BE49-F238E27FC236}">
                <a16:creationId xmlns="" xmlns:a16="http://schemas.microsoft.com/office/drawing/2014/main" id="{95F585B8-1372-4666-9153-0EB5D21D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886"/>
            <a:ext cx="12192000" cy="6049791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="" xmlns:a16="http://schemas.microsoft.com/office/drawing/2014/main" id="{29BF0A57-8D45-4E5A-B84E-70EFC3DAADB8}"/>
              </a:ext>
            </a:extLst>
          </p:cNvPr>
          <p:cNvSpPr/>
          <p:nvPr/>
        </p:nvSpPr>
        <p:spPr>
          <a:xfrm>
            <a:off x="7755038" y="3599727"/>
            <a:ext cx="2581154" cy="14815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48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Vincent Wever</a:t>
            </a:r>
          </a:p>
        </p:txBody>
      </p:sp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5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lucht, buiten, weg, gebouw&#10;&#10;Beschrijving is gegenereerd met zeer hoge betrouwbaarheid">
            <a:extLst>
              <a:ext uri="{FF2B5EF4-FFF2-40B4-BE49-F238E27FC236}">
                <a16:creationId xmlns="" xmlns:a16="http://schemas.microsoft.com/office/drawing/2014/main" id="{E115B0A4-FFB2-4833-9D95-A4787DF1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13" y="-544012"/>
            <a:ext cx="6908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uiten, lucht, grond, boom&#10;&#10;Beschrijving is gegenereerd met zeer hoge betrouwbaarheid">
            <a:extLst>
              <a:ext uri="{FF2B5EF4-FFF2-40B4-BE49-F238E27FC236}">
                <a16:creationId xmlns="" xmlns:a16="http://schemas.microsoft.com/office/drawing/2014/main" id="{76EE02A0-C532-4FE4-B2D5-4D1B352F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42" y="-99209"/>
            <a:ext cx="9560689" cy="64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833"/>
            <a:ext cx="10515600" cy="17104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/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5833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833"/>
            <a:ext cx="10515600" cy="17104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/>
              <a:t>STOP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="" xmlns:a16="http://schemas.microsoft.com/office/drawing/2014/main" id="{A52CA0D1-EDA2-4F58-97B4-1DAC65560FBA}"/>
              </a:ext>
            </a:extLst>
          </p:cNvPr>
          <p:cNvSpPr txBox="1"/>
          <p:nvPr/>
        </p:nvSpPr>
        <p:spPr>
          <a:xfrm>
            <a:off x="0" y="202928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400" dirty="0"/>
              <a:t>Stappen</a:t>
            </a:r>
          </a:p>
        </p:txBody>
      </p:sp>
    </p:spTree>
    <p:extLst>
      <p:ext uri="{BB962C8B-B14F-4D97-AF65-F5344CB8AC3E}">
        <p14:creationId xmlns:p14="http://schemas.microsoft.com/office/powerpoint/2010/main" val="4719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833"/>
            <a:ext cx="10515600" cy="17104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/>
              <a:t>STOP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="" xmlns:a16="http://schemas.microsoft.com/office/drawing/2014/main" id="{A52CA0D1-EDA2-4F58-97B4-1DAC65560FBA}"/>
              </a:ext>
            </a:extLst>
          </p:cNvPr>
          <p:cNvSpPr txBox="1"/>
          <p:nvPr/>
        </p:nvSpPr>
        <p:spPr>
          <a:xfrm>
            <a:off x="0" y="2029286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400" dirty="0"/>
              <a:t>Stappen</a:t>
            </a:r>
          </a:p>
          <a:p>
            <a:pPr algn="ctr"/>
            <a:r>
              <a:rPr lang="nl-NL" sz="4400" dirty="0"/>
              <a:t>Trappen</a:t>
            </a:r>
          </a:p>
        </p:txBody>
      </p:sp>
    </p:spTree>
    <p:extLst>
      <p:ext uri="{BB962C8B-B14F-4D97-AF65-F5344CB8AC3E}">
        <p14:creationId xmlns:p14="http://schemas.microsoft.com/office/powerpoint/2010/main" val="25698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833"/>
            <a:ext cx="10515600" cy="17104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/>
              <a:t>STOP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="" xmlns:a16="http://schemas.microsoft.com/office/drawing/2014/main" id="{A52CA0D1-EDA2-4F58-97B4-1DAC65560FBA}"/>
              </a:ext>
            </a:extLst>
          </p:cNvPr>
          <p:cNvSpPr txBox="1"/>
          <p:nvPr/>
        </p:nvSpPr>
        <p:spPr>
          <a:xfrm>
            <a:off x="0" y="2029286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400" dirty="0"/>
              <a:t>Stappen</a:t>
            </a:r>
          </a:p>
          <a:p>
            <a:pPr algn="ctr"/>
            <a:r>
              <a:rPr lang="nl-NL" sz="4400" dirty="0"/>
              <a:t>Trappen</a:t>
            </a:r>
          </a:p>
          <a:p>
            <a:pPr algn="ctr"/>
            <a:r>
              <a:rPr lang="nl-NL" sz="4400" dirty="0"/>
              <a:t>Openbaar Vervoer</a:t>
            </a:r>
          </a:p>
        </p:txBody>
      </p:sp>
    </p:spTree>
    <p:extLst>
      <p:ext uri="{BB962C8B-B14F-4D97-AF65-F5344CB8AC3E}">
        <p14:creationId xmlns:p14="http://schemas.microsoft.com/office/powerpoint/2010/main" val="410890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833"/>
            <a:ext cx="10515600" cy="17104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/>
              <a:t>STOP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="" xmlns:a16="http://schemas.microsoft.com/office/drawing/2014/main" id="{A52CA0D1-EDA2-4F58-97B4-1DAC65560FBA}"/>
              </a:ext>
            </a:extLst>
          </p:cNvPr>
          <p:cNvSpPr txBox="1"/>
          <p:nvPr/>
        </p:nvSpPr>
        <p:spPr>
          <a:xfrm>
            <a:off x="0" y="2029286"/>
            <a:ext cx="121919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400" dirty="0"/>
              <a:t>Stappen</a:t>
            </a:r>
          </a:p>
          <a:p>
            <a:pPr algn="ctr"/>
            <a:r>
              <a:rPr lang="nl-NL" sz="4400" dirty="0"/>
              <a:t>Trappen</a:t>
            </a:r>
          </a:p>
          <a:p>
            <a:pPr algn="ctr"/>
            <a:r>
              <a:rPr lang="nl-NL" sz="4400" dirty="0"/>
              <a:t>Openbaar Vervoer</a:t>
            </a:r>
          </a:p>
          <a:p>
            <a:pPr algn="ctr"/>
            <a:r>
              <a:rPr lang="nl-NL" sz="4400" dirty="0"/>
              <a:t>Personenwagen</a:t>
            </a:r>
          </a:p>
        </p:txBody>
      </p:sp>
    </p:spTree>
    <p:extLst>
      <p:ext uri="{BB962C8B-B14F-4D97-AF65-F5344CB8AC3E}">
        <p14:creationId xmlns:p14="http://schemas.microsoft.com/office/powerpoint/2010/main" val="68989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3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edia1-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9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80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media2-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2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3D5E75C-A7A6-4654-A57F-7B6817C9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media3-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71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F198D46-D204-419C-8F87-1BDBA1BA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/>
          <a:lstStyle/>
          <a:p>
            <a:endParaRPr lang="nl-NL"/>
          </a:p>
        </p:txBody>
      </p:sp>
      <p:pic>
        <p:nvPicPr>
          <p:cNvPr id="4" name="Afbeelding 3" descr="Afbeelding met gebouw, persoon, buiten, man&#10;&#10;Beschrijving is gegenereerd met zeer hoge betrouwbaarheid">
            <a:extLst>
              <a:ext uri="{FF2B5EF4-FFF2-40B4-BE49-F238E27FC236}">
                <a16:creationId xmlns="" xmlns:a16="http://schemas.microsoft.com/office/drawing/2014/main" id="{C868FC5A-0B11-4E5A-8B56-A7342BFC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390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xamstelveen-2018" id="{F0191121-869C-FD45-BBDC-C820C6FC9C87}" vid="{0637F1E7-961D-7E47-903B-C3A1A9F3C37F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xamstelveen-2018" id="{F0191121-869C-FD45-BBDC-C820C6FC9C87}" vid="{0637F1E7-961D-7E47-903B-C3A1A9F3C37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1628</TotalTime>
  <Words>269</Words>
  <Application>Microsoft Macintosh PowerPoint</Application>
  <PresentationFormat>Widescreen</PresentationFormat>
  <Paragraphs>85</Paragraphs>
  <Slides>28</Slides>
  <Notes>23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Black</vt:lpstr>
      <vt:lpstr>Calibri</vt:lpstr>
      <vt:lpstr>Helvetica LT Black</vt:lpstr>
      <vt:lpstr>Arial</vt:lpstr>
      <vt:lpstr>Office Theme</vt:lpstr>
      <vt:lpstr>1_Office Theme</vt:lpstr>
      <vt:lpstr>PowerPoint Presentation</vt:lpstr>
      <vt:lpstr>Vincent Wever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STOP</vt:lpstr>
      <vt:lpstr>STOP</vt:lpstr>
      <vt:lpstr>STOP</vt:lpstr>
      <vt:lpstr>STOP</vt:lpstr>
      <vt:lpstr>STOP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Ray Bogman</cp:lastModifiedBy>
  <cp:revision>25</cp:revision>
  <dcterms:created xsi:type="dcterms:W3CDTF">2018-02-02T16:21:10Z</dcterms:created>
  <dcterms:modified xsi:type="dcterms:W3CDTF">2018-03-14T14:07:19Z</dcterms:modified>
</cp:coreProperties>
</file>